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757" r:id="rId5"/>
    <p:sldId id="758" r:id="rId6"/>
    <p:sldId id="759" r:id="rId7"/>
    <p:sldId id="760" r:id="rId8"/>
    <p:sldId id="316" r:id="rId9"/>
    <p:sldId id="335" r:id="rId10"/>
    <p:sldId id="743" r:id="rId11"/>
    <p:sldId id="259" r:id="rId12"/>
    <p:sldId id="269" r:id="rId13"/>
    <p:sldId id="270" r:id="rId14"/>
    <p:sldId id="744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87"/>
    <a:srgbClr val="90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67C88-3C96-F045-95B7-7DC499CF55A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2093C-3653-D742-A755-44F4E7D08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5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</a:t>
            </a:r>
            <a:r>
              <a:rPr lang="fr-FR" baseline="0" dirty="0"/>
              <a:t>n difficile ou seulement vous pouvez y répondre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151B1-8B61-4582-9710-F77740DF06B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50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</a:t>
            </a:r>
            <a:r>
              <a:rPr lang="fr-FR" baseline="0" dirty="0"/>
              <a:t>n difficile ou seulement vous pouvez y répondre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151B1-8B61-4582-9710-F77740DF06B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81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</a:t>
            </a:r>
            <a:r>
              <a:rPr lang="fr-FR" baseline="0" dirty="0"/>
              <a:t>n difficile ou seulement vous pouvez y répondre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151B1-8B61-4582-9710-F77740DF06B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1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</a:t>
            </a:r>
            <a:r>
              <a:rPr lang="fr-FR" baseline="0" dirty="0"/>
              <a:t>n difficile ou seulement vous pouvez y répondre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151B1-8B61-4582-9710-F77740DF06B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9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B12E-71AF-044A-BBC4-A75BD538AC97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07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1C63-FE71-3D42-8B8E-E31CF1D9F209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987-01C6-E24E-9ED1-60C7F5581C82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50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5D4-4831-2A4D-AFD1-CE56DDC33F6A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6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E61-A832-444C-AE4A-02FCF137D381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0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B3AE-81E6-1B4F-AB2E-FDBA1B5E5349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97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72B0-464D-1848-BC3D-A14ACC1AE16C}" type="datetime1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2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3B09-8746-E047-9B59-E194F0C44855}" type="datetime1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4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312-AD34-7D4C-B024-FA16DD037EE6}" type="datetime1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258-E275-4948-98BB-00E6E09C125F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9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DA3B-9885-194F-9CCE-D21DA9DDDCCB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8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BE05-7B03-5240-A50B-0B501A2978E7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D3DB-0850-0A4A-8A77-D53BA480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hyperlink" Target="http://www.urpsml-hdf.fr/accessibilit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veloppement-durable.gouv.fr/politiques/accessibilite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uts-de-france.paps.sante.fr/zonage-medecins-liberaux-en-hauts-de-france-trouvez-votre-commune-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uts-de-france.paps.sante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39471" y="855702"/>
            <a:ext cx="5385977" cy="5368403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592677" y="5106464"/>
            <a:ext cx="928399" cy="925370"/>
          </a:xfrm>
          <a:prstGeom prst="ellipse">
            <a:avLst/>
          </a:prstGeom>
          <a:solidFill>
            <a:srgbClr val="90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511429" y="370219"/>
            <a:ext cx="974144" cy="9709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169438" y="5234425"/>
            <a:ext cx="550832" cy="5490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90731" y="3143578"/>
            <a:ext cx="297479" cy="29650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17965" y="5783460"/>
            <a:ext cx="297479" cy="296509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534001" y="2098712"/>
            <a:ext cx="297479" cy="296509"/>
          </a:xfrm>
          <a:prstGeom prst="ellipse">
            <a:avLst/>
          </a:prstGeom>
          <a:solidFill>
            <a:srgbClr val="90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831480" y="585480"/>
            <a:ext cx="2819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0090"/>
                </a:solidFill>
                <a:latin typeface="Miso Bold"/>
                <a:cs typeface="Miso Bold"/>
              </a:rPr>
              <a:t>Samedi 10 octobre 2020</a:t>
            </a:r>
          </a:p>
          <a:p>
            <a:pPr algn="r"/>
            <a:r>
              <a:rPr lang="fr-FR" sz="2400" b="1" dirty="0">
                <a:solidFill>
                  <a:srgbClr val="900C0A"/>
                </a:solidFill>
                <a:latin typeface="Miso Bold"/>
                <a:cs typeface="Miso Bold"/>
              </a:rPr>
              <a:t>AMIENS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69098" y="1933556"/>
            <a:ext cx="198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7</a:t>
            </a:r>
            <a:r>
              <a:rPr lang="fr-FR" sz="2400" baseline="300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ème</a:t>
            </a:r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 </a:t>
            </a:r>
            <a:r>
              <a:rPr lang="fr-FR" sz="2400" cap="all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édition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47327" y="2098712"/>
            <a:ext cx="297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cap="all" dirty="0">
                <a:solidFill>
                  <a:schemeClr val="accent6">
                    <a:lumMod val="75000"/>
                  </a:schemeClr>
                </a:solidFill>
                <a:latin typeface="Miso"/>
                <a:cs typeface="Miso"/>
              </a:rPr>
              <a:t>conférence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39471" y="2862794"/>
            <a:ext cx="54734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chemeClr val="bg1"/>
                </a:solidFill>
                <a:latin typeface="Miso"/>
                <a:cs typeface="Miso"/>
              </a:rPr>
              <a:t>L’installation</a:t>
            </a:r>
          </a:p>
          <a:p>
            <a:pPr algn="ctr"/>
            <a:r>
              <a:rPr lang="fr-FR" sz="2800" cap="all" dirty="0">
                <a:solidFill>
                  <a:schemeClr val="bg1"/>
                </a:solidFill>
                <a:latin typeface="Miso"/>
                <a:cs typeface="Miso"/>
              </a:rPr>
              <a:t>Et si on en parlait ?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8567" y="5637314"/>
            <a:ext cx="819605" cy="50875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1284" y="5671124"/>
            <a:ext cx="657485" cy="47766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251" y="5668413"/>
            <a:ext cx="621459" cy="48037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7973" y="4984834"/>
            <a:ext cx="1387023" cy="515745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32EDDA-E7EA-DE41-B133-2FA8E6F7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1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995196" y="1872002"/>
              <a:ext cx="2597481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65892" y="3910996"/>
            <a:ext cx="813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QUESTIONS / REMARQUES</a:t>
            </a:r>
            <a:endParaRPr lang="fr-FR" sz="6000" cap="all" dirty="0">
              <a:solidFill>
                <a:schemeClr val="accent6">
                  <a:lumMod val="75000"/>
                </a:schemeClr>
              </a:solidFill>
              <a:latin typeface="Miso Bold"/>
              <a:cs typeface="Miso Bold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659844-34C2-E342-9EED-C928B84C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30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 descr="virgule_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6359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309948" y="780851"/>
            <a:ext cx="5875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fr-FR" sz="2800" b="1" dirty="0">
                <a:solidFill>
                  <a:srgbClr val="2794B1"/>
                </a:solidFill>
                <a:latin typeface="Arial"/>
                <a:cs typeface="Arial"/>
              </a:rPr>
              <a:t>ACCESSIBILITE </a:t>
            </a:r>
            <a:r>
              <a:rPr lang="fr-FR" sz="2800" dirty="0">
                <a:solidFill>
                  <a:srgbClr val="2794B1"/>
                </a:solidFill>
                <a:latin typeface="Arial"/>
                <a:cs typeface="Arial"/>
              </a:rPr>
              <a:t>DES CABINETS MEDICAUX</a:t>
            </a:r>
          </a:p>
        </p:txBody>
      </p:sp>
      <p:pic>
        <p:nvPicPr>
          <p:cNvPr id="24" name="Image 23" descr="LOGOTYPE_URPS_BLANC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701" y="397774"/>
            <a:ext cx="1140882" cy="399330"/>
          </a:xfrm>
          <a:prstGeom prst="rect">
            <a:avLst/>
          </a:prstGeom>
        </p:spPr>
      </p:pic>
      <p:pic>
        <p:nvPicPr>
          <p:cNvPr id="25" name="Image 24" descr="point_2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52372"/>
            <a:ext cx="384048" cy="19812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393701" y="6045631"/>
            <a:ext cx="14406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UNION RÉGIONALE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DES PROFESSIONNELS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 SANTÉ</a:t>
            </a:r>
          </a:p>
          <a:p>
            <a:r>
              <a:rPr lang="fr-FR" sz="800" b="1" dirty="0">
                <a:solidFill>
                  <a:srgbClr val="FFFFFF"/>
                </a:solidFill>
                <a:latin typeface="Maax"/>
                <a:cs typeface="Maax"/>
              </a:rPr>
              <a:t>MÉDECINS LIBÉRAUX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736409" y="2200878"/>
            <a:ext cx="54493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Un cabinet est un établissement recevant du public (ERP) de </a:t>
            </a:r>
            <a:r>
              <a:rPr lang="fr-FR" sz="2400" b="1" dirty="0">
                <a:solidFill>
                  <a:srgbClr val="2794B1"/>
                </a:solidFill>
                <a:latin typeface="Arial"/>
                <a:cs typeface="Arial"/>
              </a:rPr>
              <a:t>5</a:t>
            </a:r>
            <a:r>
              <a:rPr lang="fr-FR" sz="2400" b="1" baseline="30000" dirty="0">
                <a:solidFill>
                  <a:srgbClr val="2794B1"/>
                </a:solidFill>
                <a:latin typeface="Arial"/>
                <a:cs typeface="Arial"/>
              </a:rPr>
              <a:t>ème</a:t>
            </a:r>
            <a:r>
              <a:rPr lang="fr-FR" sz="2400" b="1" dirty="0">
                <a:solidFill>
                  <a:srgbClr val="2794B1"/>
                </a:solidFill>
                <a:latin typeface="Arial"/>
                <a:cs typeface="Arial"/>
              </a:rPr>
              <a:t> catégorie</a:t>
            </a: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fr-FR" sz="24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/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Il est </a:t>
            </a:r>
            <a:r>
              <a:rPr lang="fr-FR" sz="2400" u="sng" dirty="0">
                <a:solidFill>
                  <a:srgbClr val="7F7F7F"/>
                </a:solidFill>
                <a:latin typeface="Arial"/>
                <a:cs typeface="Arial"/>
              </a:rPr>
              <a:t>concerné</a:t>
            </a: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 par les obligations posées par les dispositions de la « </a:t>
            </a:r>
            <a:r>
              <a:rPr lang="fr-FR" sz="2400" b="1" dirty="0">
                <a:solidFill>
                  <a:srgbClr val="2794B1"/>
                </a:solidFill>
                <a:latin typeface="Arial"/>
                <a:cs typeface="Arial"/>
              </a:rPr>
              <a:t>loi handicap</a:t>
            </a: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 » du 11 février 2005, concernant entre autres, </a:t>
            </a:r>
            <a:r>
              <a:rPr lang="fr-FR" sz="2400" u="sng" dirty="0">
                <a:solidFill>
                  <a:srgbClr val="7F7F7F"/>
                </a:solidFill>
                <a:latin typeface="Arial"/>
                <a:cs typeface="Arial"/>
              </a:rPr>
              <a:t>l’accessibilité des bâtiments</a:t>
            </a: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lang="fr-FR" sz="12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/>
            <a:endParaRPr lang="fr-FR" sz="12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B17888-526F-5D4A-B1DA-90CE0B8A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54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 descr="virgule_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6359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309948" y="780851"/>
            <a:ext cx="5875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fr-FR" sz="2800" dirty="0">
                <a:solidFill>
                  <a:srgbClr val="2794B1"/>
                </a:solidFill>
                <a:latin typeface="Arial"/>
                <a:cs typeface="Arial"/>
              </a:rPr>
              <a:t>LE </a:t>
            </a:r>
            <a:r>
              <a:rPr lang="fr-FR" sz="2800" b="1" dirty="0">
                <a:solidFill>
                  <a:srgbClr val="2794B1"/>
                </a:solidFill>
                <a:latin typeface="Arial"/>
                <a:cs typeface="Arial"/>
              </a:rPr>
              <a:t>CABINET MEDICAL</a:t>
            </a:r>
          </a:p>
        </p:txBody>
      </p:sp>
      <p:pic>
        <p:nvPicPr>
          <p:cNvPr id="24" name="Image 23" descr="LOGOTYPE_URPS_BLANC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701" y="397774"/>
            <a:ext cx="1140882" cy="399330"/>
          </a:xfrm>
          <a:prstGeom prst="rect">
            <a:avLst/>
          </a:prstGeom>
        </p:spPr>
      </p:pic>
      <p:pic>
        <p:nvPicPr>
          <p:cNvPr id="25" name="Image 24" descr="point_2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52372"/>
            <a:ext cx="384048" cy="19812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393701" y="6045631"/>
            <a:ext cx="14406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UNION RÉGIONALE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DES PROFESSIONNELS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 SANTÉ</a:t>
            </a:r>
          </a:p>
          <a:p>
            <a:r>
              <a:rPr lang="fr-FR" sz="800" b="1" dirty="0">
                <a:solidFill>
                  <a:srgbClr val="FFFFFF"/>
                </a:solidFill>
                <a:latin typeface="Maax"/>
                <a:cs typeface="Maax"/>
              </a:rPr>
              <a:t>MÉDECINS LIBÉRAUX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736409" y="1500142"/>
            <a:ext cx="5950020" cy="495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Avant de vous engager, pensez à vérifier l’accessibilité du local.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Si le local a été reconnu accessible grâce à des exemptions, celles-ci ne bénéficient qu’à l’ancien propriétaire ; pas au local donc pas à son successeur.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Si aucun rapport ne vous est communiqué, vous pouvez obtenir plus d’informations en vous connectant sur :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1600" dirty="0">
                <a:solidFill>
                  <a:srgbClr val="7F7F7F"/>
                </a:solidFill>
                <a:latin typeface="Arial"/>
                <a:cs typeface="Arial"/>
              </a:rPr>
              <a:t>le site du gouvernement :</a:t>
            </a:r>
          </a:p>
          <a:p>
            <a:pPr algn="just"/>
            <a:r>
              <a:rPr lang="fr-FR" sz="160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http://www.developpement-durable.gouv.fr/politiques/accessibilite</a:t>
            </a:r>
            <a:r>
              <a:rPr lang="fr-FR"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le site de l’URPS Médecins Libéraux :</a:t>
            </a:r>
          </a:p>
          <a:p>
            <a:pPr algn="just"/>
            <a:r>
              <a:rPr lang="fr-FR" sz="1600" dirty="0">
                <a:solidFill>
                  <a:srgbClr val="7F7F7F"/>
                </a:solidFill>
                <a:latin typeface="Arial"/>
                <a:cs typeface="Arial"/>
                <a:hlinkClick r:id="rId7"/>
              </a:rPr>
              <a:t>http://www.urpsml-hdf.fr/accessibilite/</a:t>
            </a:r>
            <a:r>
              <a:rPr lang="fr-FR" sz="16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FEEE971-9BCB-D141-810A-4418A654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8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 descr="virgule_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6359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309948" y="780851"/>
            <a:ext cx="5875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fr-FR" sz="2800" dirty="0">
                <a:solidFill>
                  <a:srgbClr val="2794B1"/>
                </a:solidFill>
                <a:latin typeface="Arial"/>
                <a:cs typeface="Arial"/>
              </a:rPr>
              <a:t>LES 7 ZONES CLES</a:t>
            </a:r>
          </a:p>
        </p:txBody>
      </p:sp>
      <p:pic>
        <p:nvPicPr>
          <p:cNvPr id="24" name="Image 23" descr="LOGOTYPE_URPS_BLANC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701" y="397774"/>
            <a:ext cx="1140882" cy="399330"/>
          </a:xfrm>
          <a:prstGeom prst="rect">
            <a:avLst/>
          </a:prstGeom>
        </p:spPr>
      </p:pic>
      <p:pic>
        <p:nvPicPr>
          <p:cNvPr id="25" name="Image 24" descr="point_2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52372"/>
            <a:ext cx="384048" cy="19812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393701" y="6045631"/>
            <a:ext cx="14406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UNION RÉGIONALE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DES PROFESSIONNELS</a:t>
            </a:r>
          </a:p>
          <a:p>
            <a:r>
              <a:rPr lang="fr-FR" sz="800" dirty="0">
                <a:solidFill>
                  <a:srgbClr val="FFFFFF"/>
                </a:solidFill>
                <a:latin typeface="Maax"/>
                <a:cs typeface="Maax"/>
              </a:rPr>
              <a:t>DE SANTÉ</a:t>
            </a:r>
          </a:p>
          <a:p>
            <a:r>
              <a:rPr lang="fr-FR" sz="800" b="1" dirty="0">
                <a:solidFill>
                  <a:srgbClr val="FFFFFF"/>
                </a:solidFill>
                <a:latin typeface="Maax"/>
                <a:cs typeface="Maax"/>
              </a:rPr>
              <a:t>MÉDECINS LIBÉRAUX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736409" y="1861459"/>
            <a:ext cx="5449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Entrée (accessible, non glissante et sans obstacle)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Accueil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Circulation (simplifiée à l’intérieur de votre cabinet)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Cabines (le cas échéant)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Sanitaires (le cas échéant)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Parking (le cas échéant)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Signalétique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fr-FR" sz="240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lang="fr-FR" sz="12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7217482-35C5-974C-92D4-2F488D1F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7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048904" y="1872002"/>
              <a:ext cx="2521429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65892" y="3910996"/>
            <a:ext cx="813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QUESTIONS / REMARQUES</a:t>
            </a:r>
            <a:endParaRPr lang="fr-FR" sz="6000" cap="all" dirty="0">
              <a:solidFill>
                <a:schemeClr val="accent6">
                  <a:lumMod val="75000"/>
                </a:schemeClr>
              </a:solidFill>
              <a:latin typeface="Miso Bold"/>
              <a:cs typeface="Miso Bold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FAC129C-E031-6943-AF04-E2B90FA7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0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831480" y="585480"/>
            <a:ext cx="2819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0090"/>
                </a:solidFill>
                <a:latin typeface="Miso Bold"/>
                <a:cs typeface="Miso Bold"/>
              </a:rPr>
              <a:t>Samedi 10 octobre 2020</a:t>
            </a:r>
          </a:p>
          <a:p>
            <a:pPr algn="r"/>
            <a:r>
              <a:rPr lang="fr-FR" sz="2400" b="1" dirty="0">
                <a:solidFill>
                  <a:srgbClr val="900C0A"/>
                </a:solidFill>
                <a:latin typeface="Miso Bold"/>
                <a:cs typeface="Miso Bold"/>
              </a:rPr>
              <a:t>AMIENS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69098" y="1933556"/>
            <a:ext cx="198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7</a:t>
            </a:r>
            <a:r>
              <a:rPr lang="fr-FR" sz="2400" baseline="300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ème</a:t>
            </a:r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 </a:t>
            </a:r>
            <a:r>
              <a:rPr lang="fr-FR" sz="2400" cap="all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édition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8567" y="5637314"/>
            <a:ext cx="819605" cy="50875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1284" y="5671124"/>
            <a:ext cx="657485" cy="47766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251" y="5668413"/>
            <a:ext cx="621459" cy="48037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556" y="5637314"/>
            <a:ext cx="1387023" cy="515745"/>
          </a:xfrm>
          <a:prstGeom prst="rect">
            <a:avLst/>
          </a:prstGeom>
        </p:spPr>
      </p:pic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028941" y="2080482"/>
              <a:ext cx="2561355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417967" y="4458271"/>
            <a:ext cx="823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90"/>
                </a:solidFill>
              </a:rPr>
              <a:t>Dr Dominique PROISY, URPS Médecins Libéraux Hauts-de-France</a:t>
            </a:r>
          </a:p>
          <a:p>
            <a:pPr algn="ctr"/>
            <a:r>
              <a:rPr lang="fr-FR" sz="1400" dirty="0">
                <a:solidFill>
                  <a:srgbClr val="000090"/>
                </a:solidFill>
              </a:rPr>
              <a:t>Drs May FIANI et Séverine FILLATRE, Département de Médecine Générale d’Amiens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758CCA-4083-1043-8E2A-27A5E68D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5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831480" y="585480"/>
            <a:ext cx="2819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0090"/>
                </a:solidFill>
                <a:latin typeface="Miso Bold"/>
                <a:cs typeface="Miso Bold"/>
              </a:rPr>
              <a:t>Samedi 10 octobre 2020</a:t>
            </a:r>
          </a:p>
          <a:p>
            <a:pPr algn="r"/>
            <a:r>
              <a:rPr lang="fr-FR" sz="2400" b="1" dirty="0">
                <a:solidFill>
                  <a:srgbClr val="900C0A"/>
                </a:solidFill>
                <a:latin typeface="Miso Bold"/>
                <a:cs typeface="Miso Bold"/>
              </a:rPr>
              <a:t>AMIENS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69098" y="1933556"/>
            <a:ext cx="198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7</a:t>
            </a:r>
            <a:r>
              <a:rPr lang="fr-FR" sz="2400" baseline="300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ème</a:t>
            </a:r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 </a:t>
            </a:r>
            <a:r>
              <a:rPr lang="fr-FR" sz="2400" cap="all" dirty="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édition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8567" y="5637314"/>
            <a:ext cx="819605" cy="50875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1284" y="5671124"/>
            <a:ext cx="657485" cy="47766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251" y="5668413"/>
            <a:ext cx="621459" cy="48037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556" y="5637314"/>
            <a:ext cx="1387023" cy="515745"/>
          </a:xfrm>
          <a:prstGeom prst="rect">
            <a:avLst/>
          </a:prstGeom>
        </p:spPr>
      </p:pic>
      <p:grpSp>
        <p:nvGrpSpPr>
          <p:cNvPr id="25" name="Grouper 24"/>
          <p:cNvGrpSpPr/>
          <p:nvPr/>
        </p:nvGrpSpPr>
        <p:grpSpPr>
          <a:xfrm>
            <a:off x="417966" y="370219"/>
            <a:ext cx="2788402" cy="2910929"/>
            <a:chOff x="417965" y="370219"/>
            <a:chExt cx="5607483" cy="5853886"/>
          </a:xfrm>
        </p:grpSpPr>
        <p:sp>
          <p:nvSpPr>
            <p:cNvPr id="2" name="Ellipse 1"/>
            <p:cNvSpPr/>
            <p:nvPr/>
          </p:nvSpPr>
          <p:spPr>
            <a:xfrm>
              <a:off x="639471" y="855702"/>
              <a:ext cx="5385977" cy="5368403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592677" y="5106464"/>
              <a:ext cx="928399" cy="925370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511429" y="370219"/>
              <a:ext cx="974144" cy="9709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169438" y="5234425"/>
              <a:ext cx="550832" cy="5490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965" y="5783460"/>
              <a:ext cx="297479" cy="296509"/>
            </a:xfrm>
            <a:prstGeom prst="ellipse">
              <a:avLst/>
            </a:prstGeom>
            <a:solidFill>
              <a:srgbClr val="00009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858985" y="1968441"/>
              <a:ext cx="2733692" cy="557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all" dirty="0">
                  <a:solidFill>
                    <a:schemeClr val="accent6">
                      <a:lumMod val="75000"/>
                    </a:schemeClr>
                  </a:solidFill>
                  <a:latin typeface="Miso"/>
                  <a:cs typeface="Miso"/>
                </a:rPr>
                <a:t>conférence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81401" y="2716811"/>
              <a:ext cx="46564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L’installation</a:t>
              </a:r>
            </a:p>
            <a:p>
              <a:pPr algn="ctr"/>
              <a:r>
                <a:rPr lang="fr-FR" sz="2000" cap="all" dirty="0">
                  <a:solidFill>
                    <a:schemeClr val="bg1"/>
                  </a:solidFill>
                  <a:latin typeface="Miso"/>
                  <a:cs typeface="Miso"/>
                </a:rPr>
                <a:t>Et si on en parlait ?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5534001" y="2098712"/>
              <a:ext cx="297479" cy="296509"/>
            </a:xfrm>
            <a:prstGeom prst="ellipse">
              <a:avLst/>
            </a:prstGeom>
            <a:solidFill>
              <a:srgbClr val="900C0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90731" y="3143578"/>
              <a:ext cx="297479" cy="29650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12439" y="3509133"/>
            <a:ext cx="813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>
                <a:solidFill>
                  <a:schemeClr val="accent6">
                    <a:lumMod val="75000"/>
                  </a:schemeClr>
                </a:solidFill>
                <a:latin typeface="Miso Bold"/>
                <a:cs typeface="Miso Bold"/>
              </a:rPr>
              <a:t>Où s’installer ?</a:t>
            </a:r>
            <a:endParaRPr lang="fr-FR" sz="6000" cap="all" dirty="0">
              <a:solidFill>
                <a:schemeClr val="accent6">
                  <a:lumMod val="75000"/>
                </a:schemeClr>
              </a:solidFill>
              <a:latin typeface="Miso Bold"/>
              <a:cs typeface="Miso Bold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17967" y="4458271"/>
            <a:ext cx="823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90"/>
                </a:solidFill>
              </a:rPr>
              <a:t>Dr Dominique PROISY, URPS Médecins Libéraux Hauts-de-France</a:t>
            </a:r>
          </a:p>
          <a:p>
            <a:pPr algn="ctr"/>
            <a:r>
              <a:rPr lang="fr-FR" sz="1400" dirty="0">
                <a:solidFill>
                  <a:srgbClr val="000090"/>
                </a:solidFill>
              </a:rPr>
              <a:t>Drs May FIANI et Séverine FILLATRE, Département de Médecine Générale d’Amiens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8CFC6B-4B31-EC49-90F4-FE5FEF4C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3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Où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19CA6DE-7451-9643-B78A-8B8E56FA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261663"/>
            <a:ext cx="1201419" cy="92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73F8CFD5-7CEB-4F4D-B458-1697F705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248" y="1520961"/>
            <a:ext cx="8207375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Décision du couple (contrat de mariage ?)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Urbain / semi urbain / rural ?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Proximité CH ?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Place des aides à l’installation, ZRR ?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Installation(s) récente(s) dans le secteur/ départ(s) en retraite à venir ?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Lieux de stages ou remplacements / ville d’origine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AB595E2-682B-2448-A54E-B2E1AA97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4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d’exercice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19CA6DE-7451-9643-B78A-8B8E56FA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261663"/>
            <a:ext cx="1201419" cy="92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31B2C51C-25D3-6941-AED1-404941AB3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853" y="2047235"/>
            <a:ext cx="7408862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endParaRPr lang="fr-FR" sz="2400" dirty="0">
              <a:solidFill>
                <a:srgbClr val="073E87"/>
              </a:solidFill>
              <a:latin typeface="Candara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Libéral : association ou collaboration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Salariat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Mixte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5C9F5A6-9EB4-3246-9F3B-CB1E045D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0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qui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19CA6DE-7451-9643-B78A-8B8E56FA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261663"/>
            <a:ext cx="1201419" cy="92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78FD30D6-D9C3-8D47-B756-592CF2194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9" y="2047235"/>
            <a:ext cx="7408862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endParaRPr lang="fr-FR" sz="2400" dirty="0">
              <a:solidFill>
                <a:srgbClr val="073E87"/>
              </a:solidFill>
              <a:latin typeface="Candara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Seul / cabinet de groupe / MSP – Pôle de santé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Projet collectif 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fr-FR" sz="2400" dirty="0">
                <a:solidFill>
                  <a:srgbClr val="073E87"/>
                </a:solidFill>
                <a:latin typeface="Candara" charset="0"/>
              </a:rPr>
              <a:t>Perspectives à long terme 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</a:pPr>
            <a:endParaRPr lang="fr-FR" sz="2400" dirty="0">
              <a:solidFill>
                <a:srgbClr val="073E87"/>
              </a:solidFill>
              <a:latin typeface="Candara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A1A9BC3-00F8-4F45-9D96-679BD1EA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32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Patientèle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19CA6DE-7451-9643-B78A-8B8E56FA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261663"/>
            <a:ext cx="1201419" cy="92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oup 2">
            <a:extLst>
              <a:ext uri="{FF2B5EF4-FFF2-40B4-BE49-F238E27FC236}">
                <a16:creationId xmlns:a16="http://schemas.microsoft.com/office/drawing/2014/main" id="{6779E11F-7333-0D4F-BBEF-72C558B35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25985"/>
              </p:ext>
            </p:extLst>
          </p:nvPr>
        </p:nvGraphicFramePr>
        <p:xfrm>
          <a:off x="550863" y="1755928"/>
          <a:ext cx="8135937" cy="4032250"/>
        </p:xfrm>
        <a:graphic>
          <a:graphicData uri="http://schemas.openxmlformats.org/drawingml/2006/table">
            <a:tbl>
              <a:tblPr/>
              <a:tblGrid>
                <a:gridCol w="27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9104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Rachat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 patientèle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Création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 patientèle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Avantages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Local prévu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Revenus assurés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Négociation possible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Prix avantageux parfois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Installation selon ses goûts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Investissement amortissable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Inconvénients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On ne choisit pas son local, ses collègues, sa secrétaire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Patients restants libres de choisir son MT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Attention aux clauses du bail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Démarche plus difficile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Début plus faible en activité, parfois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Microsoft YaHei" charset="0"/>
                          <a:cs typeface="Microsoft YaHei" charset="0"/>
                        </a:rPr>
                        <a:t>Incertitude devenir</a:t>
                      </a:r>
                    </a:p>
                  </a:txBody>
                  <a:tcPr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2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044D420-13B8-334B-A6A3-2F29D3A1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32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2600">
                <a:solidFill>
                  <a:schemeClr val="accent2"/>
                </a:solidFill>
                <a:latin typeface="Arial" charset="0"/>
              </a:rPr>
              <a:t>… des territoires prioritaires pour bénéficier d’aides particulières !</a:t>
            </a:r>
            <a:endParaRPr lang="fr-FR" sz="260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557338"/>
            <a:ext cx="7958137" cy="4464050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7AB800"/>
              </a:buClr>
              <a:buSzPct val="120000"/>
              <a:buFontTx/>
              <a:buNone/>
            </a:pPr>
            <a:endParaRPr lang="fr-FR" sz="2000" b="1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algn="ctr">
              <a:buClr>
                <a:srgbClr val="7AB800"/>
              </a:buClr>
              <a:buSzPct val="120000"/>
              <a:buFontTx/>
              <a:buNone/>
            </a:pPr>
            <a:r>
              <a:rPr lang="fr-FR" sz="2000" b="1" dirty="0">
                <a:solidFill>
                  <a:srgbClr val="FF0000"/>
                </a:solidFill>
                <a:latin typeface="Arial" charset="0"/>
                <a:sym typeface="Wingdings" charset="0"/>
              </a:rPr>
              <a:t>ZIP (zone d</a:t>
            </a:r>
            <a:r>
              <a:rPr lang="ja-JP" altLang="fr-FR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fr-FR" sz="2000" b="1" dirty="0">
                <a:solidFill>
                  <a:srgbClr val="FF0000"/>
                </a:solidFill>
                <a:latin typeface="Arial" charset="0"/>
                <a:sym typeface="Wingdings" charset="0"/>
              </a:rPr>
              <a:t>intervention prioritaire) </a:t>
            </a:r>
            <a:endParaRPr lang="fr-FR" sz="2000" dirty="0">
              <a:solidFill>
                <a:srgbClr val="8BC53F"/>
              </a:solidFill>
              <a:latin typeface="Arial" charset="0"/>
              <a:sym typeface="Wingdings" charset="0"/>
            </a:endParaRPr>
          </a:p>
          <a:p>
            <a:pPr algn="ctr">
              <a:buClr>
                <a:srgbClr val="7AB800"/>
              </a:buClr>
              <a:buSzPct val="120000"/>
              <a:buFontTx/>
              <a:buNone/>
            </a:pPr>
            <a:r>
              <a:rPr lang="fr-FR" sz="2000" b="1" dirty="0">
                <a:solidFill>
                  <a:srgbClr val="FFC000"/>
                </a:solidFill>
                <a:latin typeface="Arial" charset="0"/>
                <a:sym typeface="Wingdings" charset="0"/>
              </a:rPr>
              <a:t>ZAC (zone d</a:t>
            </a:r>
            <a:r>
              <a:rPr lang="ja-JP" altLang="fr-FR" sz="2000" b="1">
                <a:solidFill>
                  <a:srgbClr val="FFC000"/>
                </a:solidFill>
                <a:latin typeface="Arial" charset="0"/>
                <a:sym typeface="Wingdings" charset="0"/>
              </a:rPr>
              <a:t>’</a:t>
            </a:r>
            <a:r>
              <a:rPr lang="fr-FR" sz="2000" b="1" dirty="0">
                <a:solidFill>
                  <a:srgbClr val="FFC000"/>
                </a:solidFill>
                <a:latin typeface="Arial" charset="0"/>
                <a:sym typeface="Wingdings" charset="0"/>
              </a:rPr>
              <a:t>action complémentaire)</a:t>
            </a:r>
          </a:p>
          <a:p>
            <a:pPr algn="ctr">
              <a:buClr>
                <a:srgbClr val="7AB800"/>
              </a:buClr>
              <a:buSzPct val="120000"/>
              <a:buFontTx/>
              <a:buNone/>
            </a:pPr>
            <a:endParaRPr lang="fr-FR" sz="2000" b="1" dirty="0">
              <a:solidFill>
                <a:srgbClr val="FFC000"/>
              </a:solidFill>
              <a:latin typeface="Arial" charset="0"/>
              <a:sym typeface="Wingdings" charset="0"/>
            </a:endParaRPr>
          </a:p>
          <a:p>
            <a:pPr algn="ctr">
              <a:buClr>
                <a:srgbClr val="7AB800"/>
              </a:buClr>
              <a:buSzPct val="120000"/>
              <a:buFontTx/>
              <a:buNone/>
            </a:pPr>
            <a:endParaRPr lang="fr-FR" sz="2000" b="1" dirty="0">
              <a:solidFill>
                <a:srgbClr val="FFC000"/>
              </a:solidFill>
              <a:latin typeface="Arial" charset="0"/>
              <a:sym typeface="Wingdings" charset="0"/>
            </a:endParaRPr>
          </a:p>
          <a:p>
            <a:pPr marL="382588" indent="-382588">
              <a:buFontTx/>
              <a:buNone/>
            </a:pPr>
            <a:r>
              <a:rPr lang="fr-FR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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Le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moteur de recherche pour connaitre les aides financières à l'installation :</a:t>
            </a:r>
          </a:p>
          <a:p>
            <a:pPr marL="382588" indent="-382588">
              <a:buFontTx/>
              <a:buNone/>
            </a:pPr>
            <a:r>
              <a:rPr lang="fr-FR" b="1" dirty="0">
                <a:solidFill>
                  <a:srgbClr val="00B050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https://www.hauts-de-france.paps.sante.fr/zonage-medecins-liberaux-en-hauts-de-france-trouvez-votre-commune-0</a:t>
            </a:r>
            <a:r>
              <a:rPr lang="fr-FR" b="1" dirty="0">
                <a:solidFill>
                  <a:srgbClr val="00B050"/>
                </a:solidFill>
                <a:latin typeface="Arial" charset="0"/>
              </a:rPr>
              <a:t> </a:t>
            </a:r>
          </a:p>
          <a:p>
            <a:pPr algn="ctr">
              <a:buClr>
                <a:srgbClr val="7AB800"/>
              </a:buClr>
              <a:buSzPct val="120000"/>
              <a:buFontTx/>
              <a:buNone/>
            </a:pPr>
            <a:endParaRPr lang="fr-FR" dirty="0">
              <a:latin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7180CBA-BD12-3549-8C84-452E62C452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7195" y="6021388"/>
            <a:ext cx="819605" cy="508759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8F1BE59-131B-A444-ACC0-C3545B49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5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sz="2600">
                <a:solidFill>
                  <a:schemeClr val="accent2"/>
                </a:solidFill>
                <a:latin typeface="Arial" charset="0"/>
              </a:rPr>
              <a:t>Anticiper en s’informant</a:t>
            </a:r>
            <a:endParaRPr lang="fr-FR" sz="260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188" y="1268413"/>
            <a:ext cx="7847012" cy="4752975"/>
          </a:xfrm>
        </p:spPr>
        <p:txBody>
          <a:bodyPr/>
          <a:lstStyle/>
          <a:p>
            <a:pPr marL="382588" indent="-382588">
              <a:buClr>
                <a:srgbClr val="7AB800"/>
              </a:buClr>
              <a:buSzPct val="120000"/>
              <a:buFontTx/>
              <a:buNone/>
            </a:pPr>
            <a:r>
              <a:rPr lang="fr-FR" sz="1600" b="1" u="sng" dirty="0">
                <a:latin typeface="Arial" charset="0"/>
                <a:sym typeface="Wingdings" charset="0"/>
              </a:rPr>
              <a:t>Ne pas hésiter à :</a:t>
            </a:r>
          </a:p>
          <a:p>
            <a:pPr marL="382588" indent="-382588">
              <a:buClr>
                <a:srgbClr val="7AB800"/>
              </a:buClr>
              <a:buSzPct val="120000"/>
              <a:buFontTx/>
              <a:buNone/>
            </a:pPr>
            <a:endParaRPr lang="fr-FR" sz="1600" b="1" u="sng" dirty="0"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</a:pPr>
            <a:endParaRPr lang="fr-FR" sz="400" b="1" dirty="0">
              <a:solidFill>
                <a:srgbClr val="0070C0"/>
              </a:solidFill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  <a:buFontTx/>
              <a:buNone/>
            </a:pPr>
            <a:r>
              <a:rPr lang="fr-FR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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Contacter le Correspondant Installation :</a:t>
            </a:r>
            <a:endParaRPr lang="fr-FR" b="1" dirty="0">
              <a:solidFill>
                <a:srgbClr val="0070C0"/>
              </a:solidFill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  <a:buFontTx/>
              <a:buNone/>
            </a:pPr>
            <a:r>
              <a:rPr lang="fr-FR" sz="1400" dirty="0">
                <a:latin typeface="Arial" charset="0"/>
                <a:sym typeface="Wingdings" charset="0"/>
              </a:rPr>
              <a:t>     Tél :</a:t>
            </a:r>
            <a:r>
              <a:rPr lang="fr-FR" sz="1400" b="1" dirty="0">
                <a:latin typeface="Arial" charset="0"/>
                <a:sym typeface="Wingdings" charset="0"/>
              </a:rPr>
              <a:t> </a:t>
            </a:r>
            <a:r>
              <a:rPr lang="fr-FR" sz="1800" b="1" dirty="0">
                <a:latin typeface="Arial" charset="0"/>
                <a:sym typeface="Wingdings" charset="0"/>
              </a:rPr>
              <a:t>03.62.72.86.80 </a:t>
            </a:r>
            <a:r>
              <a:rPr lang="fr-FR" sz="1400" dirty="0">
                <a:latin typeface="Arial" charset="0"/>
                <a:sym typeface="Wingdings" charset="0"/>
              </a:rPr>
              <a:t>       Mail :  </a:t>
            </a:r>
            <a:r>
              <a:rPr lang="fr-FR" sz="1800" b="1" dirty="0" err="1">
                <a:solidFill>
                  <a:srgbClr val="00B050"/>
                </a:solidFill>
                <a:latin typeface="Arial" charset="0"/>
                <a:sym typeface="Wingdings" charset="0"/>
              </a:rPr>
              <a:t>ars-hdf-referent-installation@ars.sante.fr</a:t>
            </a:r>
            <a:endParaRPr lang="fr-FR" sz="1800" b="1" dirty="0">
              <a:solidFill>
                <a:srgbClr val="0070C0"/>
              </a:solidFill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  <a:buFontTx/>
              <a:buNone/>
            </a:pPr>
            <a:endParaRPr lang="fr-FR" b="1" dirty="0">
              <a:solidFill>
                <a:srgbClr val="0070C0"/>
              </a:solidFill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  <a:buFontTx/>
              <a:buNone/>
            </a:pPr>
            <a:endParaRPr lang="fr-FR" b="1" dirty="0">
              <a:solidFill>
                <a:srgbClr val="0070C0"/>
              </a:solidFill>
              <a:latin typeface="Arial" charset="0"/>
              <a:sym typeface="Wingdings" charset="0"/>
            </a:endParaRPr>
          </a:p>
          <a:p>
            <a:pPr marL="382588" indent="-382588">
              <a:spcBef>
                <a:spcPct val="0"/>
              </a:spcBef>
              <a:buFontTx/>
              <a:buNone/>
            </a:pPr>
            <a:r>
              <a:rPr lang="fr-FR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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Se connecter sur le site du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 PAPS 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(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P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ortail d</a:t>
            </a:r>
            <a:r>
              <a:rPr lang="ja-JP" altLang="fr-FR" sz="1800" b="1">
                <a:solidFill>
                  <a:srgbClr val="0070C0"/>
                </a:solidFill>
                <a:latin typeface="Arial" charset="0"/>
                <a:sym typeface="Wingdings" charset="0"/>
              </a:rPr>
              <a:t>’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A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ccompagnement des 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P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rofessionnels de 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S</a:t>
            </a: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anté) :  </a:t>
            </a:r>
          </a:p>
          <a:p>
            <a:pPr marL="382588" indent="-382588">
              <a:spcBef>
                <a:spcPct val="0"/>
              </a:spcBef>
              <a:buFontTx/>
              <a:buNone/>
            </a:pPr>
            <a:r>
              <a:rPr lang="fr-FR" sz="18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		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https://www.hauts-de-france.paps.sante.fr/</a:t>
            </a:r>
            <a:r>
              <a:rPr lang="fr-FR" sz="18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 </a:t>
            </a:r>
          </a:p>
          <a:p>
            <a:pPr marL="382588" indent="-382588">
              <a:buFontTx/>
              <a:buNone/>
            </a:pPr>
            <a:endParaRPr lang="fr-FR" dirty="0">
              <a:latin typeface="Arial" charset="0"/>
            </a:endParaRPr>
          </a:p>
          <a:p>
            <a:pPr marL="382588" indent="-382588">
              <a:buFontTx/>
              <a:buNone/>
            </a:pPr>
            <a:endParaRPr lang="fr-FR" dirty="0">
              <a:latin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14E6A3-D9A7-A74A-844A-5A37CA8F61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2895" y="5917233"/>
            <a:ext cx="819605" cy="508759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20D69B7-95FB-4840-9AFB-790DCD8D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D3DB-0850-0A4A-8A77-D53BA480DB6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566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637</Words>
  <Application>Microsoft Macintosh PowerPoint</Application>
  <PresentationFormat>Affichage à l'écran (4:3)</PresentationFormat>
  <Paragraphs>138</Paragraphs>
  <Slides>14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Microsoft YaHei</vt:lpstr>
      <vt:lpstr>ＭＳ Ｐゴシック</vt:lpstr>
      <vt:lpstr>Arial</vt:lpstr>
      <vt:lpstr>Calibri</vt:lpstr>
      <vt:lpstr>Candara</vt:lpstr>
      <vt:lpstr>Maax</vt:lpstr>
      <vt:lpstr>Miso</vt:lpstr>
      <vt:lpstr>Miso Bold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Où ?</vt:lpstr>
      <vt:lpstr>Mode d’exercice ?</vt:lpstr>
      <vt:lpstr>Avec qui ?</vt:lpstr>
      <vt:lpstr>Patientèle</vt:lpstr>
      <vt:lpstr>… des territoires prioritaires pour bénéficier d’aides particulières !</vt:lpstr>
      <vt:lpstr>Anticiper en s’informant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</dc:creator>
  <cp:lastModifiedBy>Microsoft Office User</cp:lastModifiedBy>
  <cp:revision>33</cp:revision>
  <dcterms:created xsi:type="dcterms:W3CDTF">2018-05-29T16:56:58Z</dcterms:created>
  <dcterms:modified xsi:type="dcterms:W3CDTF">2021-01-04T14:18:39Z</dcterms:modified>
</cp:coreProperties>
</file>